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67794" autoAdjust="0"/>
  </p:normalViewPr>
  <p:slideViewPr>
    <p:cSldViewPr>
      <p:cViewPr varScale="1">
        <p:scale>
          <a:sx n="49" d="100"/>
          <a:sy n="49" d="100"/>
        </p:scale>
        <p:origin x="-201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7994AF1-92E2-4074-A1F1-B68B4FD02D21}" type="datetimeFigureOut">
              <a:rPr lang="ar-IQ" smtClean="0"/>
              <a:t>08/04/1440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2A23273-BACA-4193-AA69-19CC280E1666}" type="slidenum">
              <a:rPr lang="ar-IQ" smtClean="0"/>
              <a:t>‹#›</a:t>
            </a:fld>
            <a:endParaRPr lang="ar-IQ"/>
          </a:p>
        </p:txBody>
      </p:sp>
    </p:spTree>
    <p:extLst>
      <p:ext uri="{BB962C8B-B14F-4D97-AF65-F5344CB8AC3E}">
        <p14:creationId xmlns:p14="http://schemas.microsoft.com/office/powerpoint/2010/main" val="16832236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849B8-C4AA-4384-98FF-EBFECBCBD267}"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849B8-C4AA-4384-98FF-EBFECBCBD267}" type="datetimeFigureOut">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849B8-C4AA-4384-98FF-EBFECBCBD267}" type="datetimeFigureOut">
              <a:rPr lang="en-US" smtClean="0"/>
              <a:pPr/>
              <a:t>12/16/2018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849B8-C4AA-4384-98FF-EBFECBCBD267}" type="datetimeFigureOut">
              <a:rPr lang="en-US" smtClean="0"/>
              <a:pPr/>
              <a:t>12/16/2018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849B8-C4AA-4384-98FF-EBFECBCBD267}" type="datetimeFigureOut">
              <a:rPr lang="en-US" smtClean="0"/>
              <a:pPr/>
              <a:t>12/16/2018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849B8-C4AA-4384-98FF-EBFECBCBD267}" type="datetimeFigureOut">
              <a:rPr lang="en-US" smtClean="0"/>
              <a:pPr/>
              <a:t>12/16/2018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82057-1D78-4A37-93E3-97B52FF8A1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1413064"/>
            <a:ext cx="8136904" cy="4031873"/>
          </a:xfrm>
          <a:prstGeom prst="rect">
            <a:avLst/>
          </a:prstGeom>
        </p:spPr>
        <p:txBody>
          <a:bodyPr wrap="square">
            <a:spAutoFit/>
          </a:bodyPr>
          <a:lstStyle/>
          <a:p>
            <a:pPr lvl="0"/>
            <a:r>
              <a:rPr lang="en-US" sz="3200" b="1" dirty="0" err="1" smtClean="0">
                <a:solidFill>
                  <a:srgbClr val="7030A0"/>
                </a:solidFill>
              </a:rPr>
              <a:t>Lec</a:t>
            </a:r>
            <a:r>
              <a:rPr lang="en-US" sz="3200" b="1" dirty="0">
                <a:solidFill>
                  <a:srgbClr val="7030A0"/>
                </a:solidFill>
              </a:rPr>
              <a:t> </a:t>
            </a:r>
            <a:r>
              <a:rPr lang="en-US" sz="3200" b="1" dirty="0" smtClean="0">
                <a:solidFill>
                  <a:srgbClr val="7030A0"/>
                </a:solidFill>
              </a:rPr>
              <a:t>8                                                     </a:t>
            </a:r>
            <a:r>
              <a:rPr lang="en-US" sz="3200" b="1" dirty="0" smtClean="0">
                <a:solidFill>
                  <a:srgbClr val="7030A0"/>
                </a:solidFill>
              </a:rPr>
              <a:t>4th </a:t>
            </a:r>
            <a:r>
              <a:rPr lang="en-US" sz="3200" b="1" dirty="0">
                <a:solidFill>
                  <a:srgbClr val="7030A0"/>
                </a:solidFill>
              </a:rPr>
              <a:t>stage</a:t>
            </a:r>
          </a:p>
          <a:p>
            <a:pPr lvl="0"/>
            <a:r>
              <a:rPr lang="en-US" sz="3200" b="1" dirty="0" smtClean="0">
                <a:solidFill>
                  <a:srgbClr val="7030A0"/>
                </a:solidFill>
              </a:rPr>
              <a:t> </a:t>
            </a:r>
            <a:endParaRPr lang="en-US" sz="3200" b="1" dirty="0">
              <a:solidFill>
                <a:srgbClr val="7030A0"/>
              </a:solidFill>
            </a:endParaRPr>
          </a:p>
          <a:p>
            <a:pPr lvl="0"/>
            <a:r>
              <a:rPr lang="en-US" sz="3200" b="1" dirty="0">
                <a:solidFill>
                  <a:srgbClr val="7030A0"/>
                </a:solidFill>
              </a:rPr>
              <a:t> </a:t>
            </a:r>
          </a:p>
          <a:p>
            <a:pPr lvl="0"/>
            <a:r>
              <a:rPr lang="en-US" sz="3200" b="1" dirty="0">
                <a:solidFill>
                  <a:srgbClr val="C00000"/>
                </a:solidFill>
              </a:rPr>
              <a:t>Organic Pharmaceutical  Chemistry </a:t>
            </a:r>
            <a:r>
              <a:rPr lang="en-US" sz="3200" b="1" dirty="0" smtClean="0">
                <a:solidFill>
                  <a:srgbClr val="C00000"/>
                </a:solidFill>
              </a:rPr>
              <a:t>II</a:t>
            </a:r>
            <a:endParaRPr lang="en-US" sz="3200" b="1" dirty="0">
              <a:solidFill>
                <a:srgbClr val="C00000"/>
              </a:solidFill>
            </a:endParaRPr>
          </a:p>
          <a:p>
            <a:pPr lvl="0"/>
            <a:endParaRPr lang="en-US" sz="3200" b="1" dirty="0">
              <a:solidFill>
                <a:srgbClr val="C00000"/>
              </a:solidFill>
            </a:endParaRPr>
          </a:p>
          <a:p>
            <a:pPr lvl="0"/>
            <a:r>
              <a:rPr lang="en-US" sz="3200" b="1" dirty="0">
                <a:solidFill>
                  <a:srgbClr val="C00000"/>
                </a:solidFill>
              </a:rPr>
              <a:t>                         </a:t>
            </a:r>
            <a:r>
              <a:rPr lang="en-US" sz="3200" b="1" dirty="0" smtClean="0">
                <a:solidFill>
                  <a:srgbClr val="C00000"/>
                </a:solidFill>
              </a:rPr>
              <a:t>2018-2019</a:t>
            </a:r>
          </a:p>
          <a:p>
            <a:pPr lvl="0"/>
            <a:r>
              <a:rPr lang="en-US" sz="3200" b="1" dirty="0" smtClean="0">
                <a:solidFill>
                  <a:srgbClr val="002060"/>
                </a:solidFill>
                <a:cs typeface="Times New Roman"/>
              </a:rPr>
              <a:t>Assist prof. </a:t>
            </a:r>
            <a:r>
              <a:rPr lang="en-US" sz="3200" b="1" dirty="0" err="1" smtClean="0">
                <a:solidFill>
                  <a:srgbClr val="002060"/>
                </a:solidFill>
                <a:cs typeface="Times New Roman"/>
              </a:rPr>
              <a:t>Dr.Rita</a:t>
            </a:r>
            <a:r>
              <a:rPr lang="en-US" sz="3200" b="1" dirty="0" smtClean="0">
                <a:solidFill>
                  <a:srgbClr val="002060"/>
                </a:solidFill>
                <a:cs typeface="Times New Roman"/>
              </a:rPr>
              <a:t> Sabah Elias</a:t>
            </a:r>
          </a:p>
          <a:p>
            <a:pPr lvl="0"/>
            <a:r>
              <a:rPr lang="en-US" sz="3200" b="1" dirty="0" smtClean="0">
                <a:solidFill>
                  <a:srgbClr val="002060"/>
                </a:solidFill>
                <a:cs typeface="Times New Roman"/>
              </a:rPr>
              <a:t>College of Pharmacy, university of </a:t>
            </a:r>
            <a:r>
              <a:rPr lang="en-US" sz="3200" b="1" dirty="0" err="1" smtClean="0">
                <a:solidFill>
                  <a:srgbClr val="002060"/>
                </a:solidFill>
                <a:cs typeface="Times New Roman"/>
              </a:rPr>
              <a:t>Basrah</a:t>
            </a:r>
            <a:r>
              <a:rPr lang="en-US" sz="3200" b="1" dirty="0" smtClean="0">
                <a:solidFill>
                  <a:srgbClr val="002060"/>
                </a:solidFill>
                <a:cs typeface="Times New Roman"/>
              </a:rPr>
              <a:t> </a:t>
            </a:r>
            <a:endParaRPr lang="ar-IQ" sz="3200" b="1" dirty="0">
              <a:solidFill>
                <a:srgbClr val="002060"/>
              </a:solidFill>
              <a:cs typeface="Times New Roman"/>
            </a:endParaRPr>
          </a:p>
        </p:txBody>
      </p:sp>
    </p:spTree>
    <p:extLst>
      <p:ext uri="{BB962C8B-B14F-4D97-AF65-F5344CB8AC3E}">
        <p14:creationId xmlns:p14="http://schemas.microsoft.com/office/powerpoint/2010/main" val="1728746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2823514432"/>
              </p:ext>
            </p:extLst>
          </p:nvPr>
        </p:nvGraphicFramePr>
        <p:xfrm>
          <a:off x="1691680" y="404664"/>
          <a:ext cx="6351399" cy="6224372"/>
        </p:xfrm>
        <a:graphic>
          <a:graphicData uri="http://schemas.openxmlformats.org/presentationml/2006/ole">
            <mc:AlternateContent xmlns:mc="http://schemas.openxmlformats.org/markup-compatibility/2006">
              <mc:Choice xmlns:v="urn:schemas-microsoft-com:vml" Requires="v">
                <p:oleObj spid="_x0000_s138244" name="CS ChemDraw Drawing" r:id="rId3" imgW="5266490" imgH="5179463" progId="ChemDraw.Document.6.0">
                  <p:embed/>
                </p:oleObj>
              </mc:Choice>
              <mc:Fallback>
                <p:oleObj name="CS ChemDraw Drawing" r:id="rId3" imgW="5266490" imgH="517946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404664"/>
                        <a:ext cx="6351399" cy="6224372"/>
                      </a:xfrm>
                      <a:prstGeom prst="rect">
                        <a:avLst/>
                      </a:prstGeom>
                      <a:noFill/>
                    </p:spPr>
                  </p:pic>
                </p:oleObj>
              </mc:Fallback>
            </mc:AlternateContent>
          </a:graphicData>
        </a:graphic>
      </p:graphicFrame>
    </p:spTree>
    <p:extLst>
      <p:ext uri="{BB962C8B-B14F-4D97-AF65-F5344CB8AC3E}">
        <p14:creationId xmlns:p14="http://schemas.microsoft.com/office/powerpoint/2010/main" val="972413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3568" y="60880"/>
            <a:ext cx="806489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mj-cs"/>
              </a:rPr>
              <a:t>teroid drawings sometimes appear with lines drawn instead of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mj-cs"/>
              </a:rPr>
              <a:t>methyls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mj-cs"/>
              </a:rPr>
              <a:t> (CH</a:t>
            </a:r>
            <a:r>
              <a:rPr kumimoji="0" lang="en-US" sz="2400" b="0" i="0" u="none" strike="noStrike" cap="none" normalizeH="0" baseline="-30000" dirty="0" smtClean="0">
                <a:ln>
                  <a:noFill/>
                </a:ln>
                <a:solidFill>
                  <a:schemeClr val="tx1"/>
                </a:solidFill>
                <a:effectLst/>
                <a:latin typeface="Calibri" pitchFamily="34" charset="0"/>
                <a:ea typeface="Times New Roman" pitchFamily="18" charset="0"/>
                <a:cs typeface="+mj-cs"/>
              </a:rPr>
              <a:t>3</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mj-cs"/>
              </a:rPr>
              <a:t>), and backbone stereochemistry is not indicated unless it differs from that of 5α-</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mj-cs"/>
              </a:rPr>
              <a:t>androstane</a:t>
            </a: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mj-cs"/>
            </a:endParaRPr>
          </a:p>
          <a:p>
            <a:pPr marL="0" marR="0" lvl="0" indent="0"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mj-cs"/>
              </a:rPr>
              <a:t>.</a:t>
            </a:r>
            <a:endParaRPr kumimoji="0" lang="en-US" sz="24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581007346"/>
              </p:ext>
            </p:extLst>
          </p:nvPr>
        </p:nvGraphicFramePr>
        <p:xfrm>
          <a:off x="1198935" y="1630540"/>
          <a:ext cx="7034161" cy="5064596"/>
        </p:xfrm>
        <a:graphic>
          <a:graphicData uri="http://schemas.openxmlformats.org/presentationml/2006/ole">
            <mc:AlternateContent xmlns:mc="http://schemas.openxmlformats.org/markup-compatibility/2006">
              <mc:Choice xmlns:v="urn:schemas-microsoft-com:vml" Requires="v">
                <p:oleObj spid="_x0000_s139268" name="CS ChemDraw Drawing" r:id="rId3" imgW="6364117" imgH="4590099" progId="ChemDraw.Document.6.0">
                  <p:embed/>
                </p:oleObj>
              </mc:Choice>
              <mc:Fallback>
                <p:oleObj name="CS ChemDraw Drawing" r:id="rId3" imgW="6364117" imgH="4590099"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8935" y="1630540"/>
                        <a:ext cx="7034161" cy="5064596"/>
                      </a:xfrm>
                      <a:prstGeom prst="rect">
                        <a:avLst/>
                      </a:prstGeom>
                      <a:noFill/>
                    </p:spPr>
                  </p:pic>
                </p:oleObj>
              </mc:Fallback>
            </mc:AlternateContent>
          </a:graphicData>
        </a:graphic>
      </p:graphicFrame>
    </p:spTree>
    <p:extLst>
      <p:ext uri="{BB962C8B-B14F-4D97-AF65-F5344CB8AC3E}">
        <p14:creationId xmlns:p14="http://schemas.microsoft.com/office/powerpoint/2010/main" val="3869404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80501"/>
            <a:ext cx="8424936" cy="6011710"/>
          </a:xfrm>
          <a:prstGeom prst="rect">
            <a:avLst/>
          </a:prstGeom>
        </p:spPr>
        <p:txBody>
          <a:bodyPr wrap="square">
            <a:spAutoFit/>
          </a:bodyPr>
          <a:lstStyle/>
          <a:p>
            <a:pPr>
              <a:lnSpc>
                <a:spcPct val="115000"/>
              </a:lnSpc>
              <a:spcAft>
                <a:spcPts val="0"/>
              </a:spcAft>
            </a:pPr>
            <a:r>
              <a:rPr lang="en-US" sz="2400" b="1" dirty="0">
                <a:solidFill>
                  <a:srgbClr val="C00000"/>
                </a:solidFill>
                <a:latin typeface="Times New Roman"/>
                <a:ea typeface="Times New Roman"/>
                <a:cs typeface="Arial"/>
              </a:rPr>
              <a:t>Adrenal cortex hormones</a:t>
            </a:r>
            <a:endParaRPr lang="en-US" sz="2400" dirty="0">
              <a:ea typeface="Calibri"/>
              <a:cs typeface="Arial"/>
            </a:endParaRPr>
          </a:p>
          <a:p>
            <a:pPr>
              <a:lnSpc>
                <a:spcPct val="115000"/>
              </a:lnSpc>
              <a:spcAft>
                <a:spcPts val="0"/>
              </a:spcAft>
            </a:pPr>
            <a:r>
              <a:rPr lang="en-US" sz="2400" dirty="0">
                <a:latin typeface="Times New Roman"/>
                <a:ea typeface="Times New Roman"/>
                <a:cs typeface="Arial"/>
              </a:rPr>
              <a:t>Endogenous Corticosteroids</a:t>
            </a:r>
            <a:endParaRPr lang="en-US" sz="2400" dirty="0">
              <a:ea typeface="Calibri"/>
              <a:cs typeface="Arial"/>
            </a:endParaRPr>
          </a:p>
          <a:p>
            <a:pPr>
              <a:lnSpc>
                <a:spcPct val="115000"/>
              </a:lnSpc>
              <a:spcAft>
                <a:spcPts val="0"/>
              </a:spcAft>
            </a:pPr>
            <a:r>
              <a:rPr lang="en-US" sz="2400" dirty="0">
                <a:latin typeface="Times New Roman"/>
                <a:ea typeface="Times New Roman"/>
                <a:cs typeface="Arial"/>
              </a:rPr>
              <a:t>The adrenal glands lie just above the kidneys secrete over 50 different steroids, including precursors for other steroid hormones. The most important hormonal steroids produced by the adrenal cortex  are:-</a:t>
            </a:r>
            <a:endParaRPr lang="en-US" sz="2400" dirty="0">
              <a:ea typeface="Calibri"/>
              <a:cs typeface="Arial"/>
            </a:endParaRPr>
          </a:p>
          <a:p>
            <a:pPr>
              <a:lnSpc>
                <a:spcPct val="115000"/>
              </a:lnSpc>
              <a:spcAft>
                <a:spcPts val="0"/>
              </a:spcAft>
            </a:pPr>
            <a:r>
              <a:rPr lang="en-US" sz="2400" dirty="0">
                <a:latin typeface="Times New Roman"/>
                <a:ea typeface="Times New Roman"/>
                <a:cs typeface="Arial"/>
              </a:rPr>
              <a:t> </a:t>
            </a:r>
            <a:endParaRPr lang="en-US" sz="2400" dirty="0">
              <a:ea typeface="Calibri"/>
              <a:cs typeface="Arial"/>
            </a:endParaRPr>
          </a:p>
          <a:p>
            <a:pPr marL="342900" lvl="0" indent="-342900">
              <a:lnSpc>
                <a:spcPct val="115000"/>
              </a:lnSpc>
              <a:spcAft>
                <a:spcPts val="0"/>
              </a:spcAft>
              <a:buFont typeface="+mj-lt"/>
              <a:buAutoNum type="arabicPeriod"/>
            </a:pPr>
            <a:r>
              <a:rPr lang="en-US" sz="2400" dirty="0">
                <a:latin typeface="Times New Roman"/>
                <a:ea typeface="Times New Roman"/>
                <a:cs typeface="Arial"/>
              </a:rPr>
              <a:t> </a:t>
            </a:r>
            <a:r>
              <a:rPr lang="en-US" sz="2400" dirty="0">
                <a:solidFill>
                  <a:srgbClr val="002060"/>
                </a:solidFill>
                <a:latin typeface="Times New Roman"/>
                <a:ea typeface="Times New Roman"/>
                <a:cs typeface="Arial"/>
              </a:rPr>
              <a:t>Aldosterone is the primary mineralocorticoid (MC) in humans, which retention of salts </a:t>
            </a:r>
            <a:endParaRPr lang="en-US" sz="2400" dirty="0">
              <a:ea typeface="Calibri"/>
              <a:cs typeface="Arial"/>
            </a:endParaRPr>
          </a:p>
          <a:p>
            <a:pPr marL="342900" lvl="0" indent="-342900">
              <a:lnSpc>
                <a:spcPct val="115000"/>
              </a:lnSpc>
              <a:spcAft>
                <a:spcPts val="0"/>
              </a:spcAft>
              <a:buFont typeface="+mj-lt"/>
              <a:buAutoNum type="arabicPeriod"/>
            </a:pPr>
            <a:r>
              <a:rPr lang="en-US" sz="2400" dirty="0">
                <a:solidFill>
                  <a:srgbClr val="002060"/>
                </a:solidFill>
                <a:latin typeface="Times New Roman"/>
                <a:ea typeface="Times New Roman"/>
                <a:cs typeface="Arial"/>
              </a:rPr>
              <a:t>hydrocortisone. is the primary glucocorticoid (GC) in humans, which primary effects on intermediary metabolism(controlling carbohydrate, protein, and lipid metabolism) and as ant inflammatory drug. </a:t>
            </a:r>
            <a:endParaRPr lang="en-US" sz="2400" dirty="0">
              <a:ea typeface="Calibri"/>
              <a:cs typeface="Arial"/>
            </a:endParaRPr>
          </a:p>
          <a:p>
            <a:pPr>
              <a:lnSpc>
                <a:spcPct val="115000"/>
              </a:lnSpc>
              <a:spcAft>
                <a:spcPts val="0"/>
              </a:spcAft>
            </a:pPr>
            <a:r>
              <a:rPr lang="en-US" sz="2400" b="1" dirty="0">
                <a:solidFill>
                  <a:srgbClr val="C00000"/>
                </a:solidFill>
                <a:latin typeface="Times New Roman"/>
                <a:ea typeface="Times New Roman"/>
                <a:cs typeface="Arial"/>
              </a:rPr>
              <a:t> </a:t>
            </a:r>
            <a:endParaRPr lang="en-US" sz="2400" dirty="0">
              <a:ea typeface="Calibri"/>
              <a:cs typeface="Arial"/>
            </a:endParaRPr>
          </a:p>
        </p:txBody>
      </p:sp>
    </p:spTree>
    <p:extLst>
      <p:ext uri="{BB962C8B-B14F-4D97-AF65-F5344CB8AC3E}">
        <p14:creationId xmlns:p14="http://schemas.microsoft.com/office/powerpoint/2010/main" val="401470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20688"/>
            <a:ext cx="8964488" cy="4622804"/>
          </a:xfrm>
          <a:prstGeom prst="rect">
            <a:avLst/>
          </a:prstGeom>
        </p:spPr>
        <p:txBody>
          <a:bodyPr wrap="square">
            <a:spAutoFit/>
          </a:bodyPr>
          <a:lstStyle/>
          <a:p>
            <a:pPr>
              <a:lnSpc>
                <a:spcPct val="115000"/>
              </a:lnSpc>
              <a:spcAft>
                <a:spcPts val="0"/>
              </a:spcAft>
            </a:pPr>
            <a:r>
              <a:rPr lang="en-US" sz="3200" b="1" dirty="0">
                <a:solidFill>
                  <a:srgbClr val="C00000"/>
                </a:solidFill>
                <a:latin typeface="Times New Roman"/>
                <a:ea typeface="Times New Roman"/>
                <a:cs typeface="Arial"/>
              </a:rPr>
              <a:t>Biosynthesis</a:t>
            </a:r>
            <a:endParaRPr lang="en-US" sz="3200" dirty="0">
              <a:ea typeface="Calibri"/>
              <a:cs typeface="Arial"/>
            </a:endParaRPr>
          </a:p>
          <a:p>
            <a:pPr>
              <a:lnSpc>
                <a:spcPct val="115000"/>
              </a:lnSpc>
              <a:spcAft>
                <a:spcPts val="0"/>
              </a:spcAft>
            </a:pPr>
            <a:r>
              <a:rPr lang="en-US" sz="3200" dirty="0">
                <a:latin typeface="Times New Roman"/>
                <a:ea typeface="Times New Roman"/>
                <a:cs typeface="Arial"/>
              </a:rPr>
              <a:t>aldosterone and hydrocortisone are biosynthesized from cholesterol through several steps</a:t>
            </a:r>
            <a:endParaRPr lang="en-US" sz="3200" dirty="0">
              <a:ea typeface="Calibri"/>
              <a:cs typeface="Arial"/>
            </a:endParaRPr>
          </a:p>
          <a:p>
            <a:pPr>
              <a:lnSpc>
                <a:spcPct val="115000"/>
              </a:lnSpc>
              <a:spcAft>
                <a:spcPts val="0"/>
              </a:spcAft>
            </a:pPr>
            <a:r>
              <a:rPr lang="en-US" sz="3200" dirty="0">
                <a:latin typeface="Times New Roman"/>
                <a:ea typeface="Times New Roman"/>
                <a:cs typeface="Arial"/>
              </a:rPr>
              <a:t>The first step is the  oxidative cleavage of the side chain of cholestol to give  </a:t>
            </a:r>
            <a:r>
              <a:rPr lang="en-US" sz="3200" dirty="0" err="1">
                <a:latin typeface="Times New Roman"/>
                <a:ea typeface="Times New Roman"/>
                <a:cs typeface="Arial"/>
              </a:rPr>
              <a:t>pregnenolone</a:t>
            </a:r>
            <a:r>
              <a:rPr lang="en-US" sz="3200" dirty="0">
                <a:latin typeface="Times New Roman"/>
                <a:ea typeface="Times New Roman"/>
                <a:cs typeface="Arial"/>
              </a:rPr>
              <a:t>.</a:t>
            </a:r>
            <a:endParaRPr lang="en-US" sz="3200" dirty="0">
              <a:ea typeface="Calibri"/>
              <a:cs typeface="Arial"/>
            </a:endParaRPr>
          </a:p>
          <a:p>
            <a:pPr>
              <a:lnSpc>
                <a:spcPct val="115000"/>
              </a:lnSpc>
              <a:spcAft>
                <a:spcPts val="1000"/>
              </a:spcAft>
            </a:pPr>
            <a:r>
              <a:rPr lang="en-US" sz="3200" dirty="0">
                <a:latin typeface="Times New Roman"/>
                <a:ea typeface="Times New Roman"/>
                <a:cs typeface="Arial"/>
              </a:rPr>
              <a:t>Steroid  hormones biosynthesis  are catalyzed by different form of  cytochromes P450 and dehydrogenases as well as hydroxylase enzymes.</a:t>
            </a:r>
            <a:endParaRPr lang="en-US" sz="3200" dirty="0">
              <a:ea typeface="Calibri"/>
              <a:cs typeface="Arial"/>
            </a:endParaRPr>
          </a:p>
        </p:txBody>
      </p:sp>
    </p:spTree>
    <p:extLst>
      <p:ext uri="{BB962C8B-B14F-4D97-AF65-F5344CB8AC3E}">
        <p14:creationId xmlns:p14="http://schemas.microsoft.com/office/powerpoint/2010/main" val="1117404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3209532689"/>
              </p:ext>
            </p:extLst>
          </p:nvPr>
        </p:nvGraphicFramePr>
        <p:xfrm>
          <a:off x="539750" y="487363"/>
          <a:ext cx="8604250" cy="6384925"/>
        </p:xfrm>
        <a:graphic>
          <a:graphicData uri="http://schemas.openxmlformats.org/presentationml/2006/ole">
            <mc:AlternateContent xmlns:mc="http://schemas.openxmlformats.org/markup-compatibility/2006">
              <mc:Choice xmlns:v="urn:schemas-microsoft-com:vml" Requires="v">
                <p:oleObj spid="_x0000_s140291" name="CS ChemDraw Drawing" r:id="rId3" imgW="5414756" imgH="9187740" progId="ChemDraw.Document.6.0">
                  <p:embed/>
                </p:oleObj>
              </mc:Choice>
              <mc:Fallback>
                <p:oleObj name="CS ChemDraw Drawing" r:id="rId3" imgW="5414756" imgH="9187740" progId="ChemDraw.Document.6.0">
                  <p:embed/>
                  <p:pic>
                    <p:nvPicPr>
                      <p:cNvPr id="0" name="Object 2"/>
                      <p:cNvPicPr>
                        <a:picLocks noChangeAspect="1" noChangeArrowheads="1"/>
                      </p:cNvPicPr>
                      <p:nvPr/>
                    </p:nvPicPr>
                    <p:blipFill>
                      <a:blip r:embed="rId4"/>
                      <a:srcRect/>
                      <a:stretch>
                        <a:fillRect/>
                      </a:stretch>
                    </p:blipFill>
                    <p:spPr bwMode="auto">
                      <a:xfrm>
                        <a:off x="539750" y="487363"/>
                        <a:ext cx="8604250" cy="6384925"/>
                      </a:xfrm>
                      <a:prstGeom prst="rect">
                        <a:avLst/>
                      </a:prstGeom>
                      <a:noFill/>
                    </p:spPr>
                  </p:pic>
                </p:oleObj>
              </mc:Fallback>
            </mc:AlternateContent>
          </a:graphicData>
        </a:graphic>
      </p:graphicFrame>
    </p:spTree>
    <p:extLst>
      <p:ext uri="{BB962C8B-B14F-4D97-AF65-F5344CB8AC3E}">
        <p14:creationId xmlns:p14="http://schemas.microsoft.com/office/powerpoint/2010/main" val="2290036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887" y="260648"/>
            <a:ext cx="9001000" cy="6038576"/>
          </a:xfrm>
          <a:prstGeom prst="rect">
            <a:avLst/>
          </a:prstGeom>
        </p:spPr>
        <p:txBody>
          <a:bodyPr wrap="square">
            <a:spAutoFit/>
          </a:bodyPr>
          <a:lstStyle/>
          <a:p>
            <a:pPr>
              <a:lnSpc>
                <a:spcPct val="115000"/>
              </a:lnSpc>
              <a:spcAft>
                <a:spcPts val="0"/>
              </a:spcAft>
            </a:pPr>
            <a:r>
              <a:rPr lang="en-US" sz="2400" b="1" dirty="0">
                <a:latin typeface="Times New Roman"/>
                <a:ea typeface="Times New Roman"/>
                <a:cs typeface="Arial"/>
              </a:rPr>
              <a:t>Steroid Hormones and Therapeutically Related Compounds</a:t>
            </a:r>
            <a:endParaRPr lang="en-US" sz="2400" dirty="0">
              <a:ea typeface="Calibri"/>
              <a:cs typeface="Arial"/>
            </a:endParaRPr>
          </a:p>
          <a:p>
            <a:pPr>
              <a:lnSpc>
                <a:spcPct val="115000"/>
              </a:lnSpc>
              <a:spcAft>
                <a:spcPts val="0"/>
              </a:spcAft>
            </a:pPr>
            <a:r>
              <a:rPr lang="en-US" sz="2400" dirty="0">
                <a:latin typeface="Times New Roman"/>
                <a:ea typeface="Times New Roman"/>
                <a:cs typeface="Arial"/>
              </a:rPr>
              <a:t>Steroid hormones and related products represent one of the most widely used classes of therapeutic agents</a:t>
            </a:r>
            <a:r>
              <a:rPr lang="en-US" sz="2400" dirty="0" smtClean="0">
                <a:latin typeface="Times New Roman"/>
                <a:ea typeface="Times New Roman"/>
                <a:cs typeface="Arial"/>
              </a:rPr>
              <a:t>.</a:t>
            </a:r>
          </a:p>
          <a:p>
            <a:pPr>
              <a:lnSpc>
                <a:spcPct val="115000"/>
              </a:lnSpc>
              <a:spcAft>
                <a:spcPts val="0"/>
              </a:spcAft>
            </a:pPr>
            <a:endParaRPr lang="en-US" sz="2400" dirty="0">
              <a:ea typeface="Calibri"/>
              <a:cs typeface="Arial"/>
            </a:endParaRPr>
          </a:p>
          <a:p>
            <a:pPr>
              <a:lnSpc>
                <a:spcPct val="115000"/>
              </a:lnSpc>
              <a:spcAft>
                <a:spcPts val="0"/>
              </a:spcAft>
            </a:pPr>
            <a:r>
              <a:rPr lang="en-US" sz="2400" b="1" dirty="0">
                <a:solidFill>
                  <a:srgbClr val="C00000"/>
                </a:solidFill>
                <a:latin typeface="Times New Roman"/>
                <a:ea typeface="Times New Roman"/>
                <a:cs typeface="Arial"/>
              </a:rPr>
              <a:t> These drugs are used primarily in:-</a:t>
            </a:r>
            <a:endParaRPr lang="en-US" sz="2400" dirty="0">
              <a:ea typeface="Calibri"/>
              <a:cs typeface="Arial"/>
            </a:endParaRPr>
          </a:p>
          <a:p>
            <a:pPr marL="342900" lvl="0" indent="-342900">
              <a:lnSpc>
                <a:spcPct val="115000"/>
              </a:lnSpc>
              <a:spcAft>
                <a:spcPts val="0"/>
              </a:spcAft>
              <a:buFont typeface="+mj-lt"/>
              <a:buAutoNum type="arabicPeriod"/>
            </a:pPr>
            <a:r>
              <a:rPr lang="en-US" sz="2400" dirty="0">
                <a:solidFill>
                  <a:srgbClr val="002060"/>
                </a:solidFill>
                <a:latin typeface="Times New Roman"/>
                <a:ea typeface="Times New Roman"/>
                <a:cs typeface="Arial"/>
              </a:rPr>
              <a:t>Birth control.</a:t>
            </a:r>
            <a:endParaRPr lang="en-US" sz="2400" dirty="0">
              <a:ea typeface="Calibri"/>
              <a:cs typeface="Arial"/>
            </a:endParaRPr>
          </a:p>
          <a:p>
            <a:pPr marL="342900" lvl="0" indent="-342900">
              <a:lnSpc>
                <a:spcPct val="115000"/>
              </a:lnSpc>
              <a:spcAft>
                <a:spcPts val="0"/>
              </a:spcAft>
              <a:buFont typeface="+mj-lt"/>
              <a:buAutoNum type="arabicPeriod"/>
            </a:pPr>
            <a:r>
              <a:rPr lang="en-US" sz="2400" dirty="0">
                <a:solidFill>
                  <a:srgbClr val="002060"/>
                </a:solidFill>
                <a:latin typeface="Times New Roman"/>
                <a:ea typeface="Times New Roman"/>
                <a:cs typeface="Arial"/>
              </a:rPr>
              <a:t> Hormone-replacement therapy (HRT).</a:t>
            </a:r>
            <a:endParaRPr lang="en-US" sz="2400" dirty="0">
              <a:ea typeface="Calibri"/>
              <a:cs typeface="Arial"/>
            </a:endParaRPr>
          </a:p>
          <a:p>
            <a:pPr marL="342900" lvl="0" indent="-342900">
              <a:lnSpc>
                <a:spcPct val="115000"/>
              </a:lnSpc>
              <a:spcAft>
                <a:spcPts val="0"/>
              </a:spcAft>
              <a:buFont typeface="+mj-lt"/>
              <a:buAutoNum type="arabicPeriod"/>
            </a:pPr>
            <a:r>
              <a:rPr lang="en-US" sz="2400" dirty="0">
                <a:solidFill>
                  <a:srgbClr val="002060"/>
                </a:solidFill>
                <a:latin typeface="Times New Roman"/>
                <a:ea typeface="Times New Roman"/>
                <a:cs typeface="Arial"/>
              </a:rPr>
              <a:t> Inflammatory conditions.</a:t>
            </a:r>
            <a:endParaRPr lang="en-US" sz="2400" dirty="0">
              <a:ea typeface="Calibri"/>
              <a:cs typeface="Arial"/>
            </a:endParaRPr>
          </a:p>
          <a:p>
            <a:pPr marL="342900" lvl="0" indent="-342900">
              <a:lnSpc>
                <a:spcPct val="115000"/>
              </a:lnSpc>
              <a:spcAft>
                <a:spcPts val="0"/>
              </a:spcAft>
              <a:buFont typeface="+mj-lt"/>
              <a:buAutoNum type="arabicPeriod"/>
            </a:pPr>
            <a:r>
              <a:rPr lang="en-US" sz="2400" dirty="0">
                <a:solidFill>
                  <a:srgbClr val="002060"/>
                </a:solidFill>
                <a:latin typeface="Times New Roman"/>
                <a:ea typeface="Times New Roman"/>
                <a:cs typeface="Arial"/>
              </a:rPr>
              <a:t> Cancer treatment</a:t>
            </a:r>
            <a:r>
              <a:rPr lang="en-US" sz="2400" dirty="0" smtClean="0">
                <a:latin typeface="Times New Roman"/>
                <a:ea typeface="Times New Roman"/>
                <a:cs typeface="Arial"/>
              </a:rPr>
              <a:t>.</a:t>
            </a:r>
          </a:p>
          <a:p>
            <a:pPr lvl="0">
              <a:lnSpc>
                <a:spcPct val="115000"/>
              </a:lnSpc>
              <a:spcAft>
                <a:spcPts val="0"/>
              </a:spcAft>
            </a:pPr>
            <a:endParaRPr lang="en-US" sz="2400" dirty="0">
              <a:ea typeface="Calibri"/>
              <a:cs typeface="Arial"/>
            </a:endParaRPr>
          </a:p>
          <a:p>
            <a:pPr>
              <a:lnSpc>
                <a:spcPct val="115000"/>
              </a:lnSpc>
              <a:spcAft>
                <a:spcPts val="0"/>
              </a:spcAft>
            </a:pPr>
            <a:r>
              <a:rPr lang="en-US" sz="2400" dirty="0">
                <a:latin typeface="Times New Roman"/>
                <a:ea typeface="Times New Roman"/>
                <a:cs typeface="Arial"/>
              </a:rPr>
              <a:t> Most of these agents are chemically based on a common structural backbone, the steroid backbone. Although they share a common structural foundation, the variations in the structures provide specificity for the unique molecular targets.</a:t>
            </a:r>
            <a:endParaRPr lang="en-US" sz="2400" dirty="0">
              <a:ea typeface="Calibri"/>
              <a:cs typeface="Arial"/>
            </a:endParaRPr>
          </a:p>
        </p:txBody>
      </p:sp>
    </p:spTree>
    <p:extLst>
      <p:ext uri="{BB962C8B-B14F-4D97-AF65-F5344CB8AC3E}">
        <p14:creationId xmlns:p14="http://schemas.microsoft.com/office/powerpoint/2010/main" val="1972342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260648"/>
            <a:ext cx="6318448" cy="3529556"/>
          </a:xfrm>
          <a:prstGeom prst="rect">
            <a:avLst/>
          </a:prstGeom>
        </p:spPr>
        <p:txBody>
          <a:bodyPr wrap="square">
            <a:spAutoFit/>
          </a:bodyPr>
          <a:lstStyle/>
          <a:p>
            <a:pPr>
              <a:lnSpc>
                <a:spcPct val="115000"/>
              </a:lnSpc>
              <a:spcAft>
                <a:spcPts val="0"/>
              </a:spcAft>
            </a:pPr>
            <a:r>
              <a:rPr lang="en-US" sz="2800" b="1" dirty="0">
                <a:solidFill>
                  <a:srgbClr val="C00000"/>
                </a:solidFill>
                <a:latin typeface="Times New Roman"/>
                <a:ea typeface="Times New Roman"/>
                <a:cs typeface="Arial"/>
              </a:rPr>
              <a:t>Five general groups of steroid hormones are: </a:t>
            </a:r>
            <a:endParaRPr lang="en-US" sz="2800" dirty="0">
              <a:ea typeface="Calibri"/>
              <a:cs typeface="Arial"/>
            </a:endParaRPr>
          </a:p>
          <a:p>
            <a:pPr marL="342900" lvl="0" indent="-342900">
              <a:lnSpc>
                <a:spcPct val="115000"/>
              </a:lnSpc>
              <a:spcAft>
                <a:spcPts val="0"/>
              </a:spcAft>
              <a:buFont typeface="+mj-lt"/>
              <a:buAutoNum type="arabicPeriod"/>
            </a:pPr>
            <a:r>
              <a:rPr lang="en-US" sz="2800" dirty="0">
                <a:latin typeface="Times New Roman"/>
                <a:ea typeface="Times New Roman"/>
                <a:cs typeface="Arial"/>
              </a:rPr>
              <a:t>Estrogens.</a:t>
            </a:r>
            <a:endParaRPr lang="en-US" sz="2800" dirty="0">
              <a:ea typeface="Calibri"/>
              <a:cs typeface="Arial"/>
            </a:endParaRPr>
          </a:p>
          <a:p>
            <a:pPr marL="342900" lvl="0" indent="-342900">
              <a:lnSpc>
                <a:spcPct val="115000"/>
              </a:lnSpc>
              <a:spcAft>
                <a:spcPts val="0"/>
              </a:spcAft>
              <a:buFont typeface="+mj-lt"/>
              <a:buAutoNum type="arabicPeriod"/>
            </a:pPr>
            <a:r>
              <a:rPr lang="en-US" sz="2800" dirty="0" err="1">
                <a:latin typeface="Times New Roman"/>
                <a:ea typeface="Times New Roman"/>
                <a:cs typeface="Arial"/>
              </a:rPr>
              <a:t>Progestins</a:t>
            </a:r>
            <a:r>
              <a:rPr lang="en-US" sz="2800" dirty="0">
                <a:latin typeface="Times New Roman"/>
                <a:ea typeface="Times New Roman"/>
                <a:cs typeface="Arial"/>
              </a:rPr>
              <a:t>.</a:t>
            </a:r>
            <a:endParaRPr lang="en-US" sz="2800" dirty="0">
              <a:ea typeface="Calibri"/>
              <a:cs typeface="Arial"/>
            </a:endParaRPr>
          </a:p>
          <a:p>
            <a:pPr marL="342900" lvl="0" indent="-342900">
              <a:lnSpc>
                <a:spcPct val="115000"/>
              </a:lnSpc>
              <a:spcAft>
                <a:spcPts val="0"/>
              </a:spcAft>
              <a:buFont typeface="+mj-lt"/>
              <a:buAutoNum type="arabicPeriod"/>
            </a:pPr>
            <a:r>
              <a:rPr lang="en-US" sz="2800" dirty="0">
                <a:latin typeface="Times New Roman"/>
                <a:ea typeface="Times New Roman"/>
                <a:cs typeface="Arial"/>
              </a:rPr>
              <a:t> Androgens.</a:t>
            </a:r>
            <a:endParaRPr lang="en-US" sz="2800" dirty="0">
              <a:ea typeface="Calibri"/>
              <a:cs typeface="Arial"/>
            </a:endParaRPr>
          </a:p>
          <a:p>
            <a:pPr marL="342900" lvl="0" indent="-342900">
              <a:lnSpc>
                <a:spcPct val="115000"/>
              </a:lnSpc>
              <a:spcAft>
                <a:spcPts val="0"/>
              </a:spcAft>
              <a:buFont typeface="+mj-lt"/>
              <a:buAutoNum type="arabicPeriod"/>
            </a:pPr>
            <a:r>
              <a:rPr lang="en-US" sz="2800" dirty="0">
                <a:latin typeface="Times New Roman"/>
                <a:ea typeface="Times New Roman"/>
                <a:cs typeface="Arial"/>
              </a:rPr>
              <a:t> glucocorticoids (GCs).</a:t>
            </a:r>
            <a:endParaRPr lang="en-US" sz="2800" dirty="0">
              <a:ea typeface="Calibri"/>
              <a:cs typeface="Arial"/>
            </a:endParaRPr>
          </a:p>
          <a:p>
            <a:pPr marL="342900" lvl="0" indent="-342900">
              <a:lnSpc>
                <a:spcPct val="115000"/>
              </a:lnSpc>
              <a:spcAft>
                <a:spcPts val="0"/>
              </a:spcAft>
              <a:buFont typeface="+mj-lt"/>
              <a:buAutoNum type="arabicPeriod"/>
            </a:pPr>
            <a:r>
              <a:rPr lang="en-US" sz="2800" dirty="0">
                <a:latin typeface="Times New Roman"/>
                <a:ea typeface="Times New Roman"/>
                <a:cs typeface="Arial"/>
              </a:rPr>
              <a:t> mineralocorticoids (MCs). </a:t>
            </a:r>
            <a:endParaRPr lang="en-US" sz="2800" dirty="0">
              <a:ea typeface="Calibri"/>
              <a:cs typeface="Arial"/>
            </a:endParaRPr>
          </a:p>
        </p:txBody>
      </p:sp>
      <p:sp>
        <p:nvSpPr>
          <p:cNvPr id="3" name="مستطيل 2"/>
          <p:cNvSpPr/>
          <p:nvPr/>
        </p:nvSpPr>
        <p:spPr>
          <a:xfrm>
            <a:off x="251520" y="4149080"/>
            <a:ext cx="8784976" cy="2008755"/>
          </a:xfrm>
          <a:prstGeom prst="rect">
            <a:avLst/>
          </a:prstGeom>
        </p:spPr>
        <p:txBody>
          <a:bodyPr wrap="square">
            <a:spAutoFit/>
          </a:bodyPr>
          <a:lstStyle/>
          <a:p>
            <a:pPr>
              <a:lnSpc>
                <a:spcPct val="115000"/>
              </a:lnSpc>
              <a:spcAft>
                <a:spcPts val="1000"/>
              </a:spcAft>
            </a:pPr>
            <a:r>
              <a:rPr lang="en-US" sz="2800" b="1" dirty="0">
                <a:solidFill>
                  <a:srgbClr val="C00000"/>
                </a:solidFill>
                <a:latin typeface="Times New Roman"/>
                <a:ea typeface="Calibri"/>
                <a:cs typeface="Arial"/>
              </a:rPr>
              <a:t>Steroid nomenclature, stereochemistry, and numbering</a:t>
            </a:r>
            <a:endParaRPr lang="en-US" sz="2800" dirty="0">
              <a:ea typeface="Calibri"/>
              <a:cs typeface="Arial"/>
            </a:endParaRPr>
          </a:p>
          <a:p>
            <a:r>
              <a:rPr lang="en-US" sz="2800" dirty="0">
                <a:latin typeface="Times New Roman"/>
                <a:ea typeface="Calibri"/>
              </a:rPr>
              <a:t>Steroids are named as derivatives of </a:t>
            </a:r>
            <a:r>
              <a:rPr lang="en-US" sz="2800" dirty="0" err="1">
                <a:latin typeface="Times New Roman"/>
                <a:ea typeface="Calibri"/>
              </a:rPr>
              <a:t>cholestane</a:t>
            </a:r>
            <a:r>
              <a:rPr lang="en-US" sz="2800" dirty="0">
                <a:latin typeface="Times New Roman"/>
                <a:ea typeface="Calibri"/>
              </a:rPr>
              <a:t>, </a:t>
            </a:r>
            <a:r>
              <a:rPr lang="en-US" sz="2800" dirty="0" err="1">
                <a:latin typeface="Times New Roman"/>
                <a:ea typeface="Calibri"/>
              </a:rPr>
              <a:t>androstane</a:t>
            </a:r>
            <a:r>
              <a:rPr lang="en-US" sz="2800" dirty="0">
                <a:latin typeface="Times New Roman"/>
                <a:ea typeface="Calibri"/>
              </a:rPr>
              <a:t>, </a:t>
            </a:r>
            <a:r>
              <a:rPr lang="en-US" sz="2800" dirty="0" err="1">
                <a:latin typeface="Times New Roman"/>
                <a:ea typeface="Calibri"/>
              </a:rPr>
              <a:t>pregnane</a:t>
            </a:r>
            <a:r>
              <a:rPr lang="en-US" sz="2800" dirty="0">
                <a:latin typeface="Times New Roman"/>
                <a:ea typeface="Calibri"/>
              </a:rPr>
              <a:t>, or </a:t>
            </a:r>
            <a:r>
              <a:rPr lang="en-US" sz="2800" dirty="0" err="1">
                <a:latin typeface="Times New Roman"/>
                <a:ea typeface="Calibri"/>
              </a:rPr>
              <a:t>estrane</a:t>
            </a:r>
            <a:r>
              <a:rPr lang="en-US" sz="2800" dirty="0">
                <a:latin typeface="Times New Roman"/>
                <a:ea typeface="Calibri"/>
              </a:rPr>
              <a:t>. The standard system of numbering is illustrated with 5α-</a:t>
            </a:r>
            <a:r>
              <a:rPr lang="en-US" sz="2800" dirty="0" err="1">
                <a:latin typeface="Times New Roman"/>
                <a:ea typeface="Calibri"/>
              </a:rPr>
              <a:t>cholestane</a:t>
            </a:r>
            <a:endParaRPr lang="ar-IQ" sz="2800" dirty="0"/>
          </a:p>
        </p:txBody>
      </p:sp>
    </p:spTree>
    <p:extLst>
      <p:ext uri="{BB962C8B-B14F-4D97-AF65-F5344CB8AC3E}">
        <p14:creationId xmlns:p14="http://schemas.microsoft.com/office/powerpoint/2010/main" val="201200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292512667"/>
              </p:ext>
            </p:extLst>
          </p:nvPr>
        </p:nvGraphicFramePr>
        <p:xfrm>
          <a:off x="395536" y="223838"/>
          <a:ext cx="8748463" cy="6437312"/>
        </p:xfrm>
        <a:graphic>
          <a:graphicData uri="http://schemas.openxmlformats.org/presentationml/2006/ole">
            <mc:AlternateContent xmlns:mc="http://schemas.openxmlformats.org/markup-compatibility/2006">
              <mc:Choice xmlns:v="urn:schemas-microsoft-com:vml" Requires="v">
                <p:oleObj spid="_x0000_s135172" name="CS ChemDraw Drawing" r:id="rId3" imgW="6121292" imgH="6232626" progId="ChemDraw.Document.6.0">
                  <p:embed/>
                </p:oleObj>
              </mc:Choice>
              <mc:Fallback>
                <p:oleObj name="CS ChemDraw Drawing" r:id="rId3" imgW="6121292" imgH="6232626" progId="ChemDraw.Document.6.0">
                  <p:embed/>
                  <p:pic>
                    <p:nvPicPr>
                      <p:cNvPr id="0" name="Object 1"/>
                      <p:cNvPicPr>
                        <a:picLocks noChangeAspect="1" noChangeArrowheads="1"/>
                      </p:cNvPicPr>
                      <p:nvPr/>
                    </p:nvPicPr>
                    <p:blipFill>
                      <a:blip r:embed="rId4"/>
                      <a:srcRect/>
                      <a:stretch>
                        <a:fillRect/>
                      </a:stretch>
                    </p:blipFill>
                    <p:spPr bwMode="auto">
                      <a:xfrm>
                        <a:off x="395536" y="223838"/>
                        <a:ext cx="8748463" cy="6437312"/>
                      </a:xfrm>
                      <a:prstGeom prst="rect">
                        <a:avLst/>
                      </a:prstGeom>
                      <a:noFill/>
                    </p:spPr>
                  </p:pic>
                </p:oleObj>
              </mc:Fallback>
            </mc:AlternateContent>
          </a:graphicData>
        </a:graphic>
      </p:graphicFrame>
    </p:spTree>
    <p:extLst>
      <p:ext uri="{BB962C8B-B14F-4D97-AF65-F5344CB8AC3E}">
        <p14:creationId xmlns:p14="http://schemas.microsoft.com/office/powerpoint/2010/main" val="3310081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1124" y="980728"/>
            <a:ext cx="8424936" cy="4056495"/>
          </a:xfrm>
          <a:prstGeom prst="rect">
            <a:avLst/>
          </a:prstGeom>
        </p:spPr>
        <p:txBody>
          <a:bodyPr wrap="square">
            <a:spAutoFit/>
          </a:bodyPr>
          <a:lstStyle/>
          <a:p>
            <a:pPr>
              <a:lnSpc>
                <a:spcPct val="115000"/>
              </a:lnSpc>
              <a:spcAft>
                <a:spcPts val="1000"/>
              </a:spcAft>
              <a:tabLst>
                <a:tab pos="3876675" algn="l"/>
              </a:tabLst>
            </a:pPr>
            <a:r>
              <a:rPr lang="en-US" sz="2800" dirty="0">
                <a:latin typeface="Times New Roman"/>
                <a:ea typeface="Calibri"/>
                <a:cs typeface="Arial"/>
              </a:rPr>
              <a:t>The absolute stereochemistry of the molecule and any substituents is shown with solid (β) and dashed (α) bonds. Most carbons have one β bond and one α bond, with the β bond lying closer to the “top” or C18 and C19 methyl side of the molecule. Both α- and β-substituents may be axial or equatorial. This system of designating stereochemistry can best be illustrated by the use of 5α-</a:t>
            </a:r>
            <a:r>
              <a:rPr lang="en-US" sz="2800" dirty="0" err="1">
                <a:latin typeface="Times New Roman"/>
                <a:ea typeface="Calibri"/>
                <a:cs typeface="Arial"/>
              </a:rPr>
              <a:t>androstane</a:t>
            </a:r>
            <a:r>
              <a:rPr lang="en-US" dirty="0">
                <a:latin typeface="Times New Roman"/>
                <a:ea typeface="Calibri"/>
                <a:cs typeface="Arial"/>
              </a:rPr>
              <a:t>.</a:t>
            </a:r>
            <a:endParaRPr lang="en-US" sz="1600" dirty="0">
              <a:ea typeface="Calibri"/>
              <a:cs typeface="Arial"/>
            </a:endParaRPr>
          </a:p>
        </p:txBody>
      </p:sp>
    </p:spTree>
    <p:extLst>
      <p:ext uri="{BB962C8B-B14F-4D97-AF65-F5344CB8AC3E}">
        <p14:creationId xmlns:p14="http://schemas.microsoft.com/office/powerpoint/2010/main" val="2424204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4" name="كائن 3"/>
          <p:cNvGraphicFramePr>
            <a:graphicFrameLocks noChangeAspect="1"/>
          </p:cNvGraphicFramePr>
          <p:nvPr>
            <p:extLst>
              <p:ext uri="{D42A27DB-BD31-4B8C-83A1-F6EECF244321}">
                <p14:modId xmlns:p14="http://schemas.microsoft.com/office/powerpoint/2010/main" val="3527274736"/>
              </p:ext>
            </p:extLst>
          </p:nvPr>
        </p:nvGraphicFramePr>
        <p:xfrm>
          <a:off x="431540" y="314775"/>
          <a:ext cx="8280920" cy="6574440"/>
        </p:xfrm>
        <a:graphic>
          <a:graphicData uri="http://schemas.openxmlformats.org/presentationml/2006/ole">
            <mc:AlternateContent xmlns:mc="http://schemas.openxmlformats.org/markup-compatibility/2006">
              <mc:Choice xmlns:v="urn:schemas-microsoft-com:vml" Requires="v">
                <p:oleObj spid="_x0000_s136196" name="CS ChemDraw Drawing" r:id="rId3" imgW="6027113" imgH="4812572" progId="ChemDraw.Document.6.0">
                  <p:embed/>
                </p:oleObj>
              </mc:Choice>
              <mc:Fallback>
                <p:oleObj name="CS ChemDraw Drawing" r:id="rId3" imgW="6027113" imgH="4812572"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540" y="314775"/>
                        <a:ext cx="8280920" cy="6574440"/>
                      </a:xfrm>
                      <a:prstGeom prst="rect">
                        <a:avLst/>
                      </a:prstGeom>
                      <a:noFill/>
                    </p:spPr>
                  </p:pic>
                </p:oleObj>
              </mc:Fallback>
            </mc:AlternateContent>
          </a:graphicData>
        </a:graphic>
      </p:graphicFrame>
    </p:spTree>
    <p:extLst>
      <p:ext uri="{BB962C8B-B14F-4D97-AF65-F5344CB8AC3E}">
        <p14:creationId xmlns:p14="http://schemas.microsoft.com/office/powerpoint/2010/main" val="2452289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31032" y="764704"/>
            <a:ext cx="8712968" cy="5671296"/>
          </a:xfrm>
          <a:prstGeom prst="rect">
            <a:avLst/>
          </a:prstGeom>
        </p:spPr>
        <p:txBody>
          <a:bodyPr wrap="square">
            <a:spAutoFit/>
          </a:bodyPr>
          <a:lstStyle/>
          <a:p>
            <a:pPr>
              <a:lnSpc>
                <a:spcPct val="115000"/>
              </a:lnSpc>
              <a:spcAft>
                <a:spcPts val="1000"/>
              </a:spcAft>
              <a:tabLst>
                <a:tab pos="3876675" algn="l"/>
              </a:tabLst>
            </a:pPr>
            <a:r>
              <a:rPr lang="en-US" sz="2800" dirty="0">
                <a:latin typeface="Times New Roman"/>
                <a:ea typeface="Calibri"/>
                <a:cs typeface="Arial"/>
              </a:rPr>
              <a:t>The stereochemistry of the H at C5 is always indicated in the name. The stereochemistry of the other H atoms is not indicated, unless it differs from 5α-</a:t>
            </a:r>
            <a:r>
              <a:rPr lang="en-US" sz="2800" dirty="0" err="1">
                <a:latin typeface="Times New Roman"/>
                <a:ea typeface="Calibri"/>
                <a:cs typeface="Arial"/>
              </a:rPr>
              <a:t>cholestane</a:t>
            </a:r>
            <a:r>
              <a:rPr lang="en-US" sz="2800" dirty="0">
                <a:latin typeface="Times New Roman"/>
                <a:ea typeface="Calibri"/>
                <a:cs typeface="Arial"/>
              </a:rPr>
              <a:t>.</a:t>
            </a:r>
            <a:endParaRPr lang="en-US" sz="2800" dirty="0">
              <a:ea typeface="Calibri"/>
              <a:cs typeface="Arial"/>
            </a:endParaRPr>
          </a:p>
          <a:p>
            <a:pPr>
              <a:lnSpc>
                <a:spcPct val="115000"/>
              </a:lnSpc>
              <a:spcAft>
                <a:spcPts val="0"/>
              </a:spcAft>
            </a:pPr>
            <a:r>
              <a:rPr lang="en-US" sz="2800" dirty="0">
                <a:latin typeface="Times New Roman"/>
                <a:ea typeface="Times New Roman"/>
                <a:cs typeface="Arial"/>
              </a:rPr>
              <a:t>The terms </a:t>
            </a:r>
            <a:r>
              <a:rPr lang="en-US" sz="2800" dirty="0" err="1">
                <a:latin typeface="Times New Roman"/>
                <a:ea typeface="Times New Roman"/>
                <a:cs typeface="Arial"/>
              </a:rPr>
              <a:t>cis</a:t>
            </a:r>
            <a:r>
              <a:rPr lang="en-US" sz="2800" dirty="0">
                <a:latin typeface="Times New Roman"/>
                <a:ea typeface="Times New Roman"/>
                <a:cs typeface="Arial"/>
              </a:rPr>
              <a:t> and trans are occasionally used in steroid nomenclature to indicate the backbone stereochemistry among rings. For example, 5α steroids are A/B trans, and 5β-steroids are A/B </a:t>
            </a:r>
            <a:r>
              <a:rPr lang="en-US" sz="2800" dirty="0" err="1">
                <a:latin typeface="Times New Roman"/>
                <a:ea typeface="Times New Roman"/>
                <a:cs typeface="Arial"/>
              </a:rPr>
              <a:t>cis</a:t>
            </a:r>
            <a:r>
              <a:rPr lang="en-US" sz="2800" dirty="0">
                <a:latin typeface="Times New Roman"/>
                <a:ea typeface="Times New Roman"/>
                <a:cs typeface="Arial"/>
              </a:rPr>
              <a:t>. The terms </a:t>
            </a:r>
            <a:r>
              <a:rPr lang="en-US" sz="2800" dirty="0" err="1">
                <a:latin typeface="Times New Roman"/>
                <a:ea typeface="Times New Roman"/>
                <a:cs typeface="Arial"/>
              </a:rPr>
              <a:t>syn</a:t>
            </a:r>
            <a:r>
              <a:rPr lang="en-US" sz="2800" dirty="0">
                <a:latin typeface="Times New Roman"/>
                <a:ea typeface="Times New Roman"/>
                <a:cs typeface="Arial"/>
              </a:rPr>
              <a:t> and anti are used analogously to trans and </a:t>
            </a:r>
            <a:r>
              <a:rPr lang="en-US" sz="2800" dirty="0" err="1">
                <a:latin typeface="Times New Roman"/>
                <a:ea typeface="Times New Roman"/>
                <a:cs typeface="Arial"/>
              </a:rPr>
              <a:t>cis</a:t>
            </a:r>
            <a:r>
              <a:rPr lang="en-US" sz="2800" dirty="0">
                <a:latin typeface="Times New Roman"/>
                <a:ea typeface="Times New Roman"/>
                <a:cs typeface="Arial"/>
              </a:rPr>
              <a:t> for indicating stereochemistry in bonds connecting rings (e.g., the C9:C10 bond that connects rings A and C). </a:t>
            </a:r>
            <a:endParaRPr lang="en-US" sz="2800" dirty="0">
              <a:ea typeface="Calibri"/>
              <a:cs typeface="Arial"/>
            </a:endParaRPr>
          </a:p>
          <a:p>
            <a:pPr>
              <a:lnSpc>
                <a:spcPct val="115000"/>
              </a:lnSpc>
              <a:spcAft>
                <a:spcPts val="0"/>
              </a:spcAft>
            </a:pPr>
            <a:r>
              <a:rPr lang="en-US" sz="2800" dirty="0">
                <a:latin typeface="Times New Roman"/>
                <a:ea typeface="Times New Roman"/>
                <a:cs typeface="Arial"/>
              </a:rPr>
              <a:t> </a:t>
            </a:r>
            <a:endParaRPr lang="en-US" sz="2800" dirty="0">
              <a:ea typeface="Calibri"/>
              <a:cs typeface="Arial"/>
            </a:endParaRPr>
          </a:p>
        </p:txBody>
      </p:sp>
    </p:spTree>
    <p:extLst>
      <p:ext uri="{BB962C8B-B14F-4D97-AF65-F5344CB8AC3E}">
        <p14:creationId xmlns:p14="http://schemas.microsoft.com/office/powerpoint/2010/main" val="1901313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1609978064"/>
              </p:ext>
            </p:extLst>
          </p:nvPr>
        </p:nvGraphicFramePr>
        <p:xfrm>
          <a:off x="2051720" y="1124744"/>
          <a:ext cx="5544616" cy="4493676"/>
        </p:xfrm>
        <a:graphic>
          <a:graphicData uri="http://schemas.openxmlformats.org/presentationml/2006/ole">
            <mc:AlternateContent xmlns:mc="http://schemas.openxmlformats.org/markup-compatibility/2006">
              <mc:Choice xmlns:v="urn:schemas-microsoft-com:vml" Requires="v">
                <p:oleObj spid="_x0000_s137220" name="CS ChemDraw Drawing" r:id="rId3" imgW="2293215" imgH="1864999" progId="ChemDraw.Document.6.0">
                  <p:embed/>
                </p:oleObj>
              </mc:Choice>
              <mc:Fallback>
                <p:oleObj name="CS ChemDraw Drawing" r:id="rId3" imgW="2293215" imgH="1864999"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1124744"/>
                        <a:ext cx="5544616" cy="4493676"/>
                      </a:xfrm>
                      <a:prstGeom prst="rect">
                        <a:avLst/>
                      </a:prstGeom>
                      <a:noFill/>
                    </p:spPr>
                  </p:pic>
                </p:oleObj>
              </mc:Fallback>
            </mc:AlternateContent>
          </a:graphicData>
        </a:graphic>
      </p:graphicFrame>
    </p:spTree>
    <p:extLst>
      <p:ext uri="{BB962C8B-B14F-4D97-AF65-F5344CB8AC3E}">
        <p14:creationId xmlns:p14="http://schemas.microsoft.com/office/powerpoint/2010/main" val="1545430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30691" y="548680"/>
            <a:ext cx="8424936" cy="5755422"/>
          </a:xfrm>
          <a:prstGeom prst="rect">
            <a:avLst/>
          </a:prstGeom>
        </p:spPr>
        <p:txBody>
          <a:bodyPr wrap="square">
            <a:spAutoFit/>
          </a:bodyPr>
          <a:lstStyle/>
          <a:p>
            <a:pPr>
              <a:lnSpc>
                <a:spcPct val="115000"/>
              </a:lnSpc>
              <a:spcAft>
                <a:spcPts val="0"/>
              </a:spcAft>
            </a:pPr>
            <a:r>
              <a:rPr lang="en-US" sz="3200" dirty="0">
                <a:latin typeface="Times New Roman"/>
                <a:ea typeface="Times New Roman"/>
                <a:cs typeface="Arial"/>
              </a:rPr>
              <a:t>The position of double bonds can be designated in any of the various ways shown below. Double bonds from C8 may go toward C9 or C14, and those from C20 may go toward C21 or C22. In such cases, both carbons are indicated in the name if the double bond is not between sequentially numbered carbons (e.g. 5α-androst-8(14)-</a:t>
            </a:r>
            <a:r>
              <a:rPr lang="en-US" sz="3200" dirty="0" err="1">
                <a:latin typeface="Times New Roman"/>
                <a:ea typeface="Times New Roman"/>
                <a:cs typeface="Arial"/>
              </a:rPr>
              <a:t>ene</a:t>
            </a:r>
            <a:r>
              <a:rPr lang="en-US" sz="3200" dirty="0">
                <a:latin typeface="Times New Roman"/>
                <a:ea typeface="Times New Roman"/>
                <a:cs typeface="Arial"/>
              </a:rPr>
              <a:t> or 5α-Δ8(14)-</a:t>
            </a:r>
            <a:r>
              <a:rPr lang="en-US" sz="3200" dirty="0" err="1">
                <a:latin typeface="Times New Roman"/>
                <a:ea typeface="Times New Roman"/>
                <a:cs typeface="Arial"/>
              </a:rPr>
              <a:t>androstene</a:t>
            </a:r>
            <a:r>
              <a:rPr lang="en-US" sz="3200" dirty="0">
                <a:latin typeface="Times New Roman"/>
                <a:ea typeface="Times New Roman"/>
                <a:cs typeface="Arial"/>
              </a:rPr>
              <a:t>)</a:t>
            </a:r>
            <a:endParaRPr lang="en-US" sz="3200" dirty="0">
              <a:ea typeface="Calibri"/>
              <a:cs typeface="Arial"/>
            </a:endParaRPr>
          </a:p>
          <a:p>
            <a:pPr>
              <a:lnSpc>
                <a:spcPct val="115000"/>
              </a:lnSpc>
              <a:spcAft>
                <a:spcPts val="0"/>
              </a:spcAft>
            </a:pPr>
            <a:r>
              <a:rPr lang="en-US" sz="3200" dirty="0">
                <a:latin typeface="Times New Roman"/>
                <a:ea typeface="Times New Roman"/>
                <a:cs typeface="Arial"/>
              </a:rPr>
              <a:t>Examples:-  </a:t>
            </a:r>
            <a:endParaRPr lang="en-US" sz="3200" dirty="0">
              <a:ea typeface="Calibri"/>
              <a:cs typeface="Arial"/>
            </a:endParaRPr>
          </a:p>
          <a:p>
            <a:pPr>
              <a:lnSpc>
                <a:spcPct val="115000"/>
              </a:lnSpc>
              <a:spcAft>
                <a:spcPts val="0"/>
              </a:spcAft>
            </a:pPr>
            <a:r>
              <a:rPr lang="en-US" sz="3200" dirty="0">
                <a:latin typeface="Times New Roman"/>
                <a:ea typeface="Times New Roman"/>
                <a:cs typeface="Arial"/>
              </a:rPr>
              <a:t> </a:t>
            </a:r>
            <a:endParaRPr lang="en-US" sz="3200" dirty="0">
              <a:ea typeface="Calibri"/>
              <a:cs typeface="Arial"/>
            </a:endParaRPr>
          </a:p>
        </p:txBody>
      </p:sp>
    </p:spTree>
    <p:extLst>
      <p:ext uri="{BB962C8B-B14F-4D97-AF65-F5344CB8AC3E}">
        <p14:creationId xmlns:p14="http://schemas.microsoft.com/office/powerpoint/2010/main" val="3543457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3252</TotalTime>
  <Words>530</Words>
  <Application>Microsoft Office PowerPoint</Application>
  <PresentationFormat>عرض على الشاشة (3:4)‏</PresentationFormat>
  <Paragraphs>46</Paragraphs>
  <Slides>14</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14</vt:i4>
      </vt:variant>
    </vt:vector>
  </HeadingPairs>
  <TitlesOfParts>
    <vt:vector size="16"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dc:creator>
  <cp:lastModifiedBy>InteL</cp:lastModifiedBy>
  <cp:revision>138</cp:revision>
  <dcterms:created xsi:type="dcterms:W3CDTF">2014-10-12T05:31:15Z</dcterms:created>
  <dcterms:modified xsi:type="dcterms:W3CDTF">2018-12-16T06:13:01Z</dcterms:modified>
</cp:coreProperties>
</file>